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6" r:id="rId5"/>
    <p:sldId id="298" r:id="rId6"/>
    <p:sldId id="257" r:id="rId7"/>
    <p:sldId id="386" r:id="rId8"/>
    <p:sldId id="396" r:id="rId9"/>
    <p:sldId id="397" r:id="rId10"/>
    <p:sldId id="390" r:id="rId11"/>
    <p:sldId id="387" r:id="rId12"/>
    <p:sldId id="388" r:id="rId13"/>
    <p:sldId id="389" r:id="rId14"/>
    <p:sldId id="392" r:id="rId15"/>
    <p:sldId id="394" r:id="rId16"/>
    <p:sldId id="391" r:id="rId17"/>
    <p:sldId id="393" r:id="rId18"/>
    <p:sldId id="395" r:id="rId19"/>
    <p:sldId id="296" r:id="rId20"/>
    <p:sldId id="297" r:id="rId21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1A5EAB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14" y="600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26.01.2022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11408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2785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7530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8994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0852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6826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88002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4121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8002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279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6345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oit-db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hyperlink" Target="https://securitytrails.com/blog/nmap-vulnerability-sca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vas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hyperlink" Target="https://www.tenable.com/products/nessus" TargetMode="External"/><Relationship Id="rId4" Type="http://schemas.openxmlformats.org/officeDocument/2006/relationships/hyperlink" Target="https://hub.docker.com/r/vulnbe/openva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able.com/products/nessus/nessus-essential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1.svg"/><Relationship Id="rId7" Type="http://schemas.openxmlformats.org/officeDocument/2006/relationships/image" Target="../media/image1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nsdumpster.com/" TargetMode="External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ic.ch/whois/" TargetMode="External"/><Relationship Id="rId5" Type="http://schemas.openxmlformats.org/officeDocument/2006/relationships/hyperlink" Target="https://who.is/whois/cnn.com" TargetMode="External"/><Relationship Id="rId4" Type="http://schemas.openxmlformats.org/officeDocument/2006/relationships/hyperlink" Target="http://www.sbb.ch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aramies/theHarvester/wiki/Installation" TargetMode="External"/><Relationship Id="rId3" Type="http://schemas.openxmlformats.org/officeDocument/2006/relationships/hyperlink" Target="https://www.shodan.io/search?query=Server%3A+SQ-WEBCAM" TargetMode="External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nslytics.com/reverse-ip" TargetMode="External"/><Relationship Id="rId5" Type="http://schemas.openxmlformats.org/officeDocument/2006/relationships/hyperlink" Target="https://dnslytics.com/ip-geo-location" TargetMode="External"/><Relationship Id="rId4" Type="http://schemas.openxmlformats.org/officeDocument/2006/relationships/hyperlink" Target="https://www.shodan.io/search?query=product%3AMySQ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4 vom 29.1.2021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Schwachstellen Scanner (</a:t>
            </a:r>
            <a:r>
              <a:rPr lang="de-DE" sz="3500" b="1" dirty="0" err="1">
                <a:solidFill>
                  <a:schemeClr val="bg1"/>
                </a:solidFill>
              </a:rPr>
              <a:t>nmap</a:t>
            </a:r>
            <a:r>
              <a:rPr lang="de-DE" sz="3500" b="1" dirty="0">
                <a:solidFill>
                  <a:schemeClr val="bg1"/>
                </a:solidFill>
              </a:rPr>
              <a:t>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Nmap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Schwachstellen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installierten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Versionen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scannen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!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nmap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--script-updated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nmap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localhost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Du?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…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damit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man nun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Schwachstellen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suchen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https://cve.mitre.org/cgi-bin/cvekey.cgi?keyword=openssh+8.x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https://www.exploit-db.com/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gibt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Plugins für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nmap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https://securitytrails.com/blog/nmap-vulnerability-scan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sehr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gut…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5502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erweitern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100654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nächsten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Schritte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brauchen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Ressourcen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stoppen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VM Settings: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Settings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System  Motherboard: Base Memory auf 2048 MB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erhöhen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(resp. 3072MB)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Settings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System  Processor: Auf 2 CPU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erhöhen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6460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erweitern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4709406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Virtualbox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Settings: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File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Virtual Box Media Manager  Size auf 20 GB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erhöhen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VM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wieder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starten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gparted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ausführen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Partition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markieren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Resize/Move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wählen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und Partition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vergrössern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7B3D42AB-260B-4C41-8DC7-4DED053C0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063" y="365125"/>
            <a:ext cx="4803225" cy="2817126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B3EFFA6-CC30-4DC7-A025-F9BF73091BD5}"/>
              </a:ext>
            </a:extLst>
          </p:cNvPr>
          <p:cNvSpPr/>
          <p:nvPr/>
        </p:nvSpPr>
        <p:spPr>
          <a:xfrm>
            <a:off x="10969173" y="2625970"/>
            <a:ext cx="492369" cy="195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65C806-34E5-461D-B786-45C03122D4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2014" y="3455449"/>
            <a:ext cx="4775273" cy="3260569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AB44BD61-9D91-42AC-A671-F55913B9AD60}"/>
              </a:ext>
            </a:extLst>
          </p:cNvPr>
          <p:cNvSpPr/>
          <p:nvPr/>
        </p:nvSpPr>
        <p:spPr>
          <a:xfrm>
            <a:off x="7979789" y="4056328"/>
            <a:ext cx="1437749" cy="195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42408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Schwachstellen Scanner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OpenVAS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https://www.openvas.org/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https://hub.docker.com/r/vulnbe/openvas/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Nessus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5"/>
              </a:rPr>
              <a:t>https://www.tenable.com/products/nessus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Obige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sind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Scanner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“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Fliessender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”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Übergang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zu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Penetration Testing Software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Schwachstellen Scanner </a:t>
            </a:r>
            <a:r>
              <a:rPr lang="de-DE" sz="3500" b="1" dirty="0" err="1">
                <a:solidFill>
                  <a:schemeClr val="bg1"/>
                </a:solidFill>
              </a:rPr>
              <a:t>Nessus</a:t>
            </a:r>
            <a:r>
              <a:rPr lang="de-DE" sz="3500" b="1" dirty="0">
                <a:solidFill>
                  <a:schemeClr val="bg1"/>
                </a:solidFill>
              </a:rPr>
              <a:t> Essential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2601"/>
            <a:ext cx="98433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Registrieren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https://www.tenable.com/products/nessus/nessus-essentials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Activation Code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per Mail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zugeschickt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der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folgende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Befehle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absetzen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pull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tenableofficial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run --name 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-d -p 8834:8834 -e ACTIVATION_CODE=[your activation code] -e USERNAME=analyst -e PASSWORD=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cyberops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tenableofficial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Wait …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braucht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ca 30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Plugins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kompilieren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kompletten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Entfernen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stop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rm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nessus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4957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Schwachstellen Scanner </a:t>
            </a:r>
            <a:r>
              <a:rPr lang="de-DE" sz="3500" b="1" dirty="0" err="1">
                <a:solidFill>
                  <a:schemeClr val="bg1"/>
                </a:solidFill>
              </a:rPr>
              <a:t>Nessus</a:t>
            </a:r>
            <a:r>
              <a:rPr lang="de-DE" sz="3500" b="1" dirty="0">
                <a:solidFill>
                  <a:schemeClr val="bg1"/>
                </a:solidFill>
              </a:rPr>
              <a:t> Essential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2601"/>
            <a:ext cx="432709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lautet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IP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10.0.2.15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Resultate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analysieren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Resultate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durchgehen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Sind die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Beschreibungen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klar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bitte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nächstes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Mal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mitbringen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…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EF7046C4-8714-4C5D-A645-C4731D49F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291" y="4086381"/>
            <a:ext cx="7296539" cy="268159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A73F0959-54AC-4CE8-9B9E-68EB15E243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592" y="1051076"/>
            <a:ext cx="5898724" cy="388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992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>
                <a:solidFill>
                  <a:schemeClr val="bg1"/>
                </a:solidFill>
              </a:rPr>
              <a:t>Behandelte Themen</a:t>
            </a:r>
            <a:endParaRPr lang="de-CH" sz="3000" b="1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Zusammenfassung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">
            <a:extLst>
              <a:ext uri="{FF2B5EF4-FFF2-40B4-BE49-F238E27FC236}">
                <a16:creationId xmlns:a16="http://schemas.microsoft.com/office/drawing/2014/main" id="{5D397E15-BFE1-4D3D-872E-CCE17AD2501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42" name="Rectangle 2">
            <a:extLst>
              <a:ext uri="{FF2B5EF4-FFF2-40B4-BE49-F238E27FC236}">
                <a16:creationId xmlns:a16="http://schemas.microsoft.com/office/drawing/2014/main" id="{E9A2D41F-90FA-4687-B2F2-B6B7A0B1E870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 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Tools für Netzwerk erkunden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Überlegungen weiteres Vorgehen von Angreifer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Ausblick</a:t>
            </a:r>
          </a:p>
        </p:txBody>
      </p:sp>
      <p:sp>
        <p:nvSpPr>
          <p:cNvPr id="44" name="Oval 5">
            <a:extLst>
              <a:ext uri="{FF2B5EF4-FFF2-40B4-BE49-F238E27FC236}">
                <a16:creationId xmlns:a16="http://schemas.microsoft.com/office/drawing/2014/main" id="{A172A130-31B1-4360-9E00-4509B4EFCCF9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46" name="TextBox 7">
            <a:extLst>
              <a:ext uri="{FF2B5EF4-FFF2-40B4-BE49-F238E27FC236}">
                <a16:creationId xmlns:a16="http://schemas.microsoft.com/office/drawing/2014/main" id="{D22AE833-2EA4-43AD-A364-A360B3B78B12}"/>
              </a:ext>
            </a:extLst>
          </p:cNvPr>
          <p:cNvSpPr txBox="1"/>
          <p:nvPr/>
        </p:nvSpPr>
        <p:spPr>
          <a:xfrm>
            <a:off x="2347592" y="2780990"/>
            <a:ext cx="1781577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48" name="Rectangle 2">
            <a:extLst>
              <a:ext uri="{FF2B5EF4-FFF2-40B4-BE49-F238E27FC236}">
                <a16:creationId xmlns:a16="http://schemas.microsoft.com/office/drawing/2014/main" id="{1947E0E6-BC99-489E-B4FD-14D5E668CE69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 err="1">
                <a:solidFill>
                  <a:srgbClr val="00B96F"/>
                </a:solidFill>
                <a:latin typeface="+mj-lt"/>
              </a:rPr>
              <a:t>Nmap</a:t>
            </a:r>
            <a:r>
              <a:rPr lang="de-CH" sz="1500" dirty="0">
                <a:solidFill>
                  <a:srgbClr val="00B96F"/>
                </a:solidFill>
                <a:latin typeface="+mj-lt"/>
              </a:rPr>
              <a:t> kennengelernt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OSINT: DNS, </a:t>
            </a:r>
            <a:r>
              <a:rPr lang="de-CH" sz="1500" dirty="0" err="1">
                <a:solidFill>
                  <a:srgbClr val="00B96F"/>
                </a:solidFill>
                <a:latin typeface="+mj-lt"/>
              </a:rPr>
              <a:t>Whois</a:t>
            </a:r>
            <a:endParaRPr lang="de-CH" sz="1500" dirty="0">
              <a:solidFill>
                <a:srgbClr val="00B96F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OSINT: Reverse Lookups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OSINT</a:t>
            </a:r>
            <a:r>
              <a:rPr lang="de-CH" sz="1500">
                <a:solidFill>
                  <a:srgbClr val="00B96F"/>
                </a:solidFill>
                <a:latin typeface="+mj-lt"/>
              </a:rPr>
              <a:t>: Subnetze</a:t>
            </a:r>
            <a:endParaRPr lang="de-CH" sz="1500" dirty="0">
              <a:solidFill>
                <a:srgbClr val="00B96F"/>
              </a:solidFill>
              <a:latin typeface="+mj-lt"/>
            </a:endParaRPr>
          </a:p>
        </p:txBody>
      </p:sp>
      <p:sp>
        <p:nvSpPr>
          <p:cNvPr id="49" name="Rectangle 4">
            <a:extLst>
              <a:ext uri="{FF2B5EF4-FFF2-40B4-BE49-F238E27FC236}">
                <a16:creationId xmlns:a16="http://schemas.microsoft.com/office/drawing/2014/main" id="{4226123C-8DDF-47E5-9344-14DEBCF76C10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50" name="Oval 5">
            <a:extLst>
              <a:ext uri="{FF2B5EF4-FFF2-40B4-BE49-F238E27FC236}">
                <a16:creationId xmlns:a16="http://schemas.microsoft.com/office/drawing/2014/main" id="{8442D3A7-50CA-461A-AEA5-FF9A38174662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52" name="TextBox 7">
            <a:extLst>
              <a:ext uri="{FF2B5EF4-FFF2-40B4-BE49-F238E27FC236}">
                <a16:creationId xmlns:a16="http://schemas.microsoft.com/office/drawing/2014/main" id="{053DB572-73E3-4ECB-9A29-508025FE8405}"/>
              </a:ext>
            </a:extLst>
          </p:cNvPr>
          <p:cNvSpPr txBox="1"/>
          <p:nvPr/>
        </p:nvSpPr>
        <p:spPr>
          <a:xfrm>
            <a:off x="6107633" y="2747288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53" name="Rectangle 2">
            <a:extLst>
              <a:ext uri="{FF2B5EF4-FFF2-40B4-BE49-F238E27FC236}">
                <a16:creationId xmlns:a16="http://schemas.microsoft.com/office/drawing/2014/main" id="{271399BC-C017-4B0F-94EF-1F230E80D930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Überlegungen, wie Angreifer weiter vorgehen würden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Schwachstellen scannen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Bruteforce</a:t>
            </a: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Attacken</a:t>
            </a:r>
          </a:p>
        </p:txBody>
      </p:sp>
      <p:sp>
        <p:nvSpPr>
          <p:cNvPr id="54" name="Rectangle 4">
            <a:extLst>
              <a:ext uri="{FF2B5EF4-FFF2-40B4-BE49-F238E27FC236}">
                <a16:creationId xmlns:a16="http://schemas.microsoft.com/office/drawing/2014/main" id="{5F45CAD4-0828-4AFA-8F89-F512666BA92F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55" name="Oval 5">
            <a:extLst>
              <a:ext uri="{FF2B5EF4-FFF2-40B4-BE49-F238E27FC236}">
                <a16:creationId xmlns:a16="http://schemas.microsoft.com/office/drawing/2014/main" id="{9A23220D-7D93-4823-8B13-6A7BE447622E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BB115EA4-4F58-436E-84AC-3E2977B57F97}"/>
              </a:ext>
            </a:extLst>
          </p:cNvPr>
          <p:cNvSpPr txBox="1"/>
          <p:nvPr/>
        </p:nvSpPr>
        <p:spPr>
          <a:xfrm>
            <a:off x="9481618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4" name="Grafik 3" descr="Präsentation mit Organigramm">
            <a:extLst>
              <a:ext uri="{FF2B5EF4-FFF2-40B4-BE49-F238E27FC236}">
                <a16:creationId xmlns:a16="http://schemas.microsoft.com/office/drawing/2014/main" id="{6C5812B3-5AA2-497F-AC71-1B83A788A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489" y="1795761"/>
            <a:ext cx="914400" cy="914400"/>
          </a:xfrm>
          <a:prstGeom prst="rect">
            <a:avLst/>
          </a:prstGeom>
        </p:spPr>
      </p:pic>
      <p:pic>
        <p:nvPicPr>
          <p:cNvPr id="58" name="Grafik 57" descr="Sitzungssaal">
            <a:extLst>
              <a:ext uri="{FF2B5EF4-FFF2-40B4-BE49-F238E27FC236}">
                <a16:creationId xmlns:a16="http://schemas.microsoft.com/office/drawing/2014/main" id="{4A689F61-6ABC-4183-9E78-95CA8345A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62620" y="1699965"/>
            <a:ext cx="914400" cy="914400"/>
          </a:xfrm>
          <a:prstGeom prst="rect">
            <a:avLst/>
          </a:prstGeom>
        </p:spPr>
      </p:pic>
      <p:pic>
        <p:nvPicPr>
          <p:cNvPr id="60" name="Grafik 59" descr="Kundenbewertung">
            <a:extLst>
              <a:ext uri="{FF2B5EF4-FFF2-40B4-BE49-F238E27FC236}">
                <a16:creationId xmlns:a16="http://schemas.microsoft.com/office/drawing/2014/main" id="{B0823A38-2272-42C7-805C-27D06965F2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88025" y="1699965"/>
            <a:ext cx="914400" cy="914400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39365F51-F006-46E0-9B23-1C8A04014560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3" name="Grafik 22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26CF64E0-F441-450F-86DF-452A9F2A0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6324575F-B69C-4FC7-9887-C910854FF0A6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154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2" grpId="0" build="p" animBg="1"/>
      <p:bldP spid="44" grpId="0" animBg="1"/>
      <p:bldP spid="46" grpId="0"/>
      <p:bldP spid="48" grpId="0" build="p" animBg="1"/>
      <p:bldP spid="49" grpId="0" animBg="1"/>
      <p:bldP spid="50" grpId="0" animBg="1"/>
      <p:bldP spid="52" grpId="0"/>
      <p:bldP spid="53" grpId="0" build="p" animBg="1"/>
      <p:bldP spid="54" grpId="0" animBg="1"/>
      <p:bldP spid="55" grpId="0" animBg="1"/>
      <p:bldP spid="5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5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Netzwerk-Elemente / Topologien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3 Übungen</a:t>
            </a:r>
          </a:p>
          <a:p>
            <a:pPr>
              <a:spcBef>
                <a:spcPts val="1200"/>
              </a:spcBef>
              <a:buClr>
                <a:srgbClr val="1A5EAB"/>
              </a:buClr>
            </a:pPr>
            <a:endParaRPr lang="de-CH" sz="1400" dirty="0">
              <a:solidFill>
                <a:srgbClr val="1A5EAB"/>
              </a:solidFill>
              <a:latin typeface="+mj-lt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Netzwerk Topologien (1. Teil)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Switches / VLAN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Router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LAN / WAN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9" grpId="0" animBg="1"/>
      <p:bldP spid="10" grpId="0" animBg="1"/>
      <p:bldP spid="11" grpId="0"/>
      <p:bldP spid="14" grpId="0" build="p" animBg="1"/>
      <p:bldP spid="15" grpId="0" animBg="1"/>
      <p:bldP spid="16" grpId="0" animBg="1"/>
      <p:bldP spid="17" grpId="0"/>
      <p:bldP spid="19" grpId="0" build="p" animBg="1"/>
      <p:bldP spid="20" grpId="0" animBg="1"/>
      <p:bldP spid="22" grpId="0" animBg="1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lernst Tools kennen, um Netzwerke zu erkunden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weisst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, was Angreifer danach tun könnten, um ein System anzugreifen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OSINT (von </a:t>
            </a:r>
            <a:r>
              <a:rPr lang="de-DE" sz="3500" b="1" dirty="0" err="1">
                <a:solidFill>
                  <a:schemeClr val="bg1"/>
                </a:solidFill>
              </a:rPr>
              <a:t>aussen</a:t>
            </a:r>
            <a:r>
              <a:rPr lang="de-DE" sz="3500" b="1" dirty="0">
                <a:solidFill>
                  <a:schemeClr val="bg1"/>
                </a:solidFill>
              </a:rPr>
              <a:t>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DNS lookups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nslookup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host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whois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Nutzen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hat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abgenommen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, da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viele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Daten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nicht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mehr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publiziert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warden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Kontaktadressen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)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lvl="1"/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Beispiele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whois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whois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admin.ch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 admin.ch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 +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nocmd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google.com any +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noall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+answer</a:t>
            </a:r>
          </a:p>
          <a:p>
            <a:pPr lvl="1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Versucht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selber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mehr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über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eine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Domain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eurer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Wahl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herauszufinden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460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OSINT (von </a:t>
            </a:r>
            <a:r>
              <a:rPr lang="de-DE" sz="3500" b="1" dirty="0" err="1">
                <a:solidFill>
                  <a:schemeClr val="bg1"/>
                </a:solidFill>
              </a:rPr>
              <a:t>aussen</a:t>
            </a:r>
            <a:r>
              <a:rPr lang="de-DE" sz="3500" b="1" dirty="0">
                <a:solidFill>
                  <a:schemeClr val="bg1"/>
                </a:solidFill>
              </a:rPr>
              <a:t>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Hostname Enumeration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Wenn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www.sbb.ch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gültiger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Hostname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dann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gibt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es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vielleicht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www-test.sbb.ch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tieferem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Schutz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admin.sbb.ch etc.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Subnetz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abfragen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hlinkClick r:id="rId3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https://dnsdumpster.com/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 (bitte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ausprobieren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Scan IP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Subnetz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Wenn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www.sbb.ch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 die IP 162.23.130.190 hat,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dann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könnte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162.23.130.0/24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anderen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Hosts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*.sbb.ch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gescannt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werden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Whois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Datenbank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Z.B.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5"/>
              </a:rPr>
              <a:t>https://who.is/whois/cnn.com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Oder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6"/>
              </a:rPr>
              <a:t>https://www.nic.ch/whois/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lvl="1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Nutzen hat abgenommen, da viele Daten nicht mehr publiziert werden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540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OSINT (von </a:t>
            </a:r>
            <a:r>
              <a:rPr lang="de-DE" sz="3500" b="1" dirty="0" err="1">
                <a:solidFill>
                  <a:schemeClr val="bg1"/>
                </a:solidFill>
              </a:rPr>
              <a:t>aussen</a:t>
            </a:r>
            <a:r>
              <a:rPr lang="de-DE" sz="3500" b="1" dirty="0">
                <a:solidFill>
                  <a:schemeClr val="bg1"/>
                </a:solidFill>
              </a:rPr>
              <a:t>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theHarvester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[1]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Kombination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von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Suchmaschinen-Abfragen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und DNS-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Abfragen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Shodan (HTTP(S))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Nur 5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Abfragen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Tag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Gratis-Registration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https://www.shodan.io/search?query=Server%3A+SQ-WEBCAM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Suche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Webcams)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https://www.shodan.io/search?query=product%3AMySQL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Suche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MySQL DBs)</a:t>
            </a:r>
          </a:p>
          <a:p>
            <a:pPr lvl="1"/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Geo-Location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einer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IP /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Hostnamen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ermitteln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hlinkClick r:id="rId5"/>
              </a:rPr>
              <a:t>https://dnslytics.com/ip-geo-location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Reverse-IP Lookup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Welche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Hostnamen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sind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noch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unter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derselben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IP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erreichbar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hlinkClick r:id="rId6"/>
              </a:rPr>
              <a:t>https://dnslytics.com/reverse-ip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Versucht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mit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eigenen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Abfragen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etwas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über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eure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Firma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herauszufinden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88676DEB-CFC2-44DE-9590-380038242BB3}"/>
              </a:ext>
            </a:extLst>
          </p:cNvPr>
          <p:cNvSpPr txBox="1"/>
          <p:nvPr/>
        </p:nvSpPr>
        <p:spPr>
          <a:xfrm>
            <a:off x="264950" y="6506085"/>
            <a:ext cx="6138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[1]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hlinkClick r:id="rId8"/>
              </a:rPr>
              <a:t>https://github.com/laramies/theHarvester/wiki/Installation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082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nmap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nmap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- Network exploration tool and security / port scanner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Hilfe zu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nmap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nmap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Scannt Netzwerke (CIDR-Notation) auf offene Ports: UDP / TCP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 Systeme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fingerprinten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(Schätzung welches OS darauf läuft)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 einfache Schwachstellen-Analysen machen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FF0000"/>
                </a:solidFill>
                <a:latin typeface="+mj-lt"/>
              </a:rPr>
              <a:t>Achtung: Systeme dürfen nur mit ausdrücklicher (schriftlicher) Einwilligung des Eigentümers gescannt werden!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FF0000"/>
                </a:solidFill>
                <a:latin typeface="+mj-lt"/>
              </a:rPr>
              <a:t>Kann strafbar sein! 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Reichweite: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Eigenes Netzwerk (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ungeroutet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 unlimitiert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Geroutet: Theoretisch ganzes Internet, limitiert durch Firewalls (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Block 05)</a:t>
            </a:r>
            <a:endParaRPr lang="de-DE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4620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Nmap</a:t>
            </a:r>
            <a:r>
              <a:rPr lang="de-DE" sz="3500" b="1" dirty="0">
                <a:solidFill>
                  <a:schemeClr val="bg1"/>
                </a:solidFill>
              </a:rPr>
              <a:t> Übung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Einstieg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Block04/9.3.8-lab---exploring-nmap.pdf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durcharbeiten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Zeit: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2050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Nmap</a:t>
            </a:r>
            <a:r>
              <a:rPr lang="de-DE" sz="3500" b="1" dirty="0">
                <a:solidFill>
                  <a:schemeClr val="bg1"/>
                </a:solidFill>
              </a:rPr>
              <a:t> Übung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erkunden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Erfahrungen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Welche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Ports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wurden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gescannt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Unterschiedliche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Ergebnisse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“open” vs “filtered” vs “closed”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8158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949</Words>
  <Application>Microsoft Office PowerPoint</Application>
  <PresentationFormat>Breitbild</PresentationFormat>
  <Paragraphs>221</Paragraphs>
  <Slides>17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35</cp:revision>
  <cp:lastPrinted>2020-06-05T15:25:10Z</cp:lastPrinted>
  <dcterms:created xsi:type="dcterms:W3CDTF">2018-05-30T12:10:31Z</dcterms:created>
  <dcterms:modified xsi:type="dcterms:W3CDTF">2022-01-26T19:58:09Z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